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6" r:id="rId9"/>
    <p:sldId id="267" r:id="rId10"/>
    <p:sldId id="272" r:id="rId11"/>
    <p:sldId id="273" r:id="rId12"/>
    <p:sldId id="271" r:id="rId13"/>
    <p:sldId id="268" r:id="rId14"/>
    <p:sldId id="269" r:id="rId15"/>
    <p:sldId id="270" r:id="rId16"/>
    <p:sldId id="262" r:id="rId17"/>
    <p:sldId id="264" r:id="rId18"/>
    <p:sldId id="265" r:id="rId19"/>
  </p:sldIdLst>
  <p:sldSz cx="18288000" cy="10287000"/>
  <p:notesSz cx="6858000" cy="9144000"/>
  <p:embeddedFontLst>
    <p:embeddedFont>
      <p:font typeface="Cloud Loop Bold" panose="020B0604020202020204" charset="0"/>
      <p:regular r:id="rId20"/>
    </p:embeddedFont>
    <p:embeddedFont>
      <p:font typeface="Norwes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453FF-EF93-44EA-A788-77EFCB0B43A3}" v="42" dt="2025-10-14T12:20:39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5398" y="7601118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4" y="0"/>
                </a:lnTo>
                <a:lnTo>
                  <a:pt x="9157204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5768" y="4921355"/>
            <a:ext cx="7192123" cy="6499064"/>
          </a:xfrm>
          <a:custGeom>
            <a:avLst/>
            <a:gdLst/>
            <a:ahLst/>
            <a:cxnLst/>
            <a:rect l="l" t="t" r="r" b="b"/>
            <a:pathLst>
              <a:path w="7192123" h="6499064">
                <a:moveTo>
                  <a:pt x="0" y="0"/>
                </a:moveTo>
                <a:lnTo>
                  <a:pt x="7192123" y="0"/>
                </a:lnTo>
                <a:lnTo>
                  <a:pt x="7192123" y="6499064"/>
                </a:lnTo>
                <a:lnTo>
                  <a:pt x="0" y="649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54296" y="2180319"/>
            <a:ext cx="10730665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99"/>
              </a:lnSpc>
            </a:pPr>
            <a:r>
              <a:rPr lang="en-US" sz="15400" dirty="0">
                <a:solidFill>
                  <a:srgbClr val="4D6D9F"/>
                </a:solidFill>
                <a:latin typeface="Norwester"/>
                <a:ea typeface="Norwester"/>
                <a:cs typeface="Norwester"/>
                <a:sym typeface="Norwester"/>
              </a:rPr>
              <a:t>Air Quality Prediction Platform</a:t>
            </a:r>
            <a:endParaRPr lang="en-US" sz="15400" dirty="0">
              <a:solidFill>
                <a:srgbClr val="4D6D9F"/>
              </a:solidFill>
              <a:latin typeface="Norwes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460252" y="7250809"/>
            <a:ext cx="1012198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50" b="1" dirty="0">
                <a:latin typeface="Cloud Loop Bold"/>
                <a:ea typeface="Cloud Loop Bold"/>
                <a:cs typeface="Cloud Loop Bold"/>
              </a:rPr>
              <a:t>JOSEPH MOHAN</a:t>
            </a:r>
          </a:p>
          <a:p>
            <a:pPr algn="ctr">
              <a:lnSpc>
                <a:spcPts val="5442"/>
              </a:lnSpc>
              <a:spcBef>
                <a:spcPct val="0"/>
              </a:spcBef>
            </a:pPr>
            <a:r>
              <a:rPr lang="en-US" sz="3850" b="1" dirty="0">
                <a:latin typeface="Cloud Loop Bold"/>
                <a:ea typeface="Cloud Loop Bold"/>
                <a:cs typeface="Cloud Loop Bold"/>
              </a:rPr>
              <a:t>INFOSYS SPRINGBOARD 6.0</a:t>
            </a:r>
          </a:p>
        </p:txBody>
      </p:sp>
      <p:sp>
        <p:nvSpPr>
          <p:cNvPr id="6" name="Freeform 6"/>
          <p:cNvSpPr/>
          <p:nvPr/>
        </p:nvSpPr>
        <p:spPr>
          <a:xfrm rot="-850316">
            <a:off x="-1493410" y="-4059095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C0F3029-6E7B-BCA3-3874-7EBD174EC98F}"/>
              </a:ext>
            </a:extLst>
          </p:cNvPr>
          <p:cNvSpPr/>
          <p:nvPr/>
        </p:nvSpPr>
        <p:spPr>
          <a:xfrm rot="-840000">
            <a:off x="9094853" y="1674411"/>
            <a:ext cx="7202962" cy="4460497"/>
          </a:xfrm>
          <a:custGeom>
            <a:avLst/>
            <a:gdLst/>
            <a:ahLst/>
            <a:cxnLst/>
            <a:rect l="l" t="t" r="r" b="b"/>
            <a:pathLst>
              <a:path w="8686856" h="3016708">
                <a:moveTo>
                  <a:pt x="0" y="0"/>
                </a:moveTo>
                <a:lnTo>
                  <a:pt x="8686856" y="0"/>
                </a:lnTo>
                <a:lnTo>
                  <a:pt x="8686856" y="3016708"/>
                </a:lnTo>
                <a:lnTo>
                  <a:pt x="0" y="3016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4DBA-50D2-86EF-5274-45F021D0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5A59D7E-43DC-3465-EF98-CE9EA8B27D37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MILESTONE 2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D6E6222-4C2D-8B94-A853-606F2485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8" y="2540173"/>
            <a:ext cx="18247942" cy="70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5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8F82-239C-B826-6BAF-E068C960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1A197B8-DCE5-E018-BBD5-A13608409DF6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MILESTONE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D762F-AB92-F15D-A75E-07209DE1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" y="2589756"/>
            <a:ext cx="18225499" cy="678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1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C0B8-5A4A-BB5B-034D-3842CFFC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181A0B6-7A3E-A558-DF23-2353732286AE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PROJECT FINIAL VIEW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75F34D-D8F8-1D88-9DD3-B2D456F8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2566988"/>
            <a:ext cx="17596685" cy="74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6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AF5F-02D2-2BE5-1831-F4440FAE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8F06E5A-ADD0-3DB0-5065-3C084D153196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PROJECT FINIAL VIEW</a:t>
            </a: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4557B3-3B5E-9498-E91A-05422DC3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39" y="2266198"/>
            <a:ext cx="17308429" cy="77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8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E7B4-B244-8215-6488-3CD98F4C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05F6934-35BA-98E7-0964-C72A46BC24D5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PROJECT FINIAL VIEW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148265-B0BF-1F42-70F0-2407F7C5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2" y="2025566"/>
            <a:ext cx="17586659" cy="79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59E4-5E81-D53D-C681-765A7546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F072608-03FA-A7BB-8858-0D8D76DCDFB0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PROJECT FINIAL VIEW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A8844F-AB22-A674-40B6-ACBFA028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4" y="2564982"/>
            <a:ext cx="17668374" cy="74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76546" y="-3471412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4"/>
                </a:lnTo>
                <a:lnTo>
                  <a:pt x="0" y="6942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4819" y="3686248"/>
            <a:ext cx="12238191" cy="5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Real-time government API integrations</a:t>
            </a:r>
            <a:endParaRPr lang="en-US" sz="4500">
              <a:latin typeface="Times New Roman"/>
              <a:ea typeface="+mn-lt"/>
              <a:cs typeface="Cloud Loop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>
                <a:latin typeface="Times New Roman"/>
                <a:ea typeface="+mn-lt"/>
                <a:cs typeface="+mn-lt"/>
              </a:rPr>
              <a:t>Mobile application development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Geospatial mapping capabilities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Pollution source identification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Global scale deployment</a:t>
            </a:r>
            <a:endParaRPr lang="en-US" sz="4500" dirty="0">
              <a:latin typeface="Times New Roman"/>
              <a:cs typeface="Times New Rom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227537" y="1245653"/>
            <a:ext cx="16480629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5"/>
              </a:lnSpc>
            </a:pPr>
            <a:r>
              <a:rPr lang="en-US" sz="9600" b="1" dirty="0">
                <a:solidFill>
                  <a:srgbClr val="4D6D9F"/>
                </a:solidFill>
                <a:latin typeface="Norwester"/>
                <a:ea typeface="Norwester"/>
                <a:cs typeface="Norwester"/>
              </a:rPr>
              <a:t>FUTURE ENHANCEMENTS</a:t>
            </a:r>
          </a:p>
        </p:txBody>
      </p:sp>
      <p:sp>
        <p:nvSpPr>
          <p:cNvPr id="5" name="Freeform 5"/>
          <p:cNvSpPr/>
          <p:nvPr/>
        </p:nvSpPr>
        <p:spPr>
          <a:xfrm rot="10219872">
            <a:off x="14510986" y="6452797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2827" y="-4224377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31963" y="3143796"/>
            <a:ext cx="12864790" cy="6108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Successfully delivered AI prediction platform</a:t>
            </a:r>
            <a:endParaRPr lang="en-US" sz="4500">
              <a:latin typeface="Times New Roman"/>
              <a:ea typeface="+mn-lt"/>
              <a:cs typeface="Cloud Loop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>
                <a:latin typeface="Times New Roman"/>
                <a:ea typeface="+mn-lt"/>
                <a:cs typeface="+mn-lt"/>
              </a:rPr>
              <a:t>All project objectives achieved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Production-ready application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Significant environmental impact potential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Strong foundation for future enhancements</a:t>
            </a:r>
            <a:endParaRPr lang="en-US" sz="4500">
              <a:latin typeface="Times New Roman"/>
              <a:cs typeface="Times New Roman"/>
            </a:endParaRPr>
          </a:p>
          <a:p>
            <a:pPr marL="1026795" lvl="1" indent="-685800" algn="l">
              <a:lnSpc>
                <a:spcPct val="150000"/>
              </a:lnSpc>
              <a:buFont typeface="Arial"/>
              <a:buChar char="•"/>
            </a:pPr>
            <a:endParaRPr lang="en-US" sz="4500" dirty="0">
              <a:latin typeface="Times New Roman"/>
              <a:ea typeface="Cloud Loop"/>
              <a:cs typeface="Cloud Loop"/>
            </a:endParaRPr>
          </a:p>
        </p:txBody>
      </p:sp>
      <p:sp>
        <p:nvSpPr>
          <p:cNvPr id="4" name="Freeform 4"/>
          <p:cNvSpPr/>
          <p:nvPr/>
        </p:nvSpPr>
        <p:spPr>
          <a:xfrm rot="-9045228" flipH="1">
            <a:off x="-1439994" y="7273870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9157203" y="0"/>
                </a:moveTo>
                <a:lnTo>
                  <a:pt x="0" y="0"/>
                </a:lnTo>
                <a:lnTo>
                  <a:pt x="0" y="6942825"/>
                </a:lnTo>
                <a:lnTo>
                  <a:pt x="9157203" y="6942825"/>
                </a:lnTo>
                <a:lnTo>
                  <a:pt x="91572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07108" y="4023578"/>
            <a:ext cx="4352192" cy="4114800"/>
          </a:xfrm>
          <a:custGeom>
            <a:avLst/>
            <a:gdLst/>
            <a:ahLst/>
            <a:cxnLst/>
            <a:rect l="l" t="t" r="r" b="b"/>
            <a:pathLst>
              <a:path w="4352192" h="4114800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1963" y="1949294"/>
            <a:ext cx="1471897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5"/>
              </a:lnSpc>
            </a:pPr>
            <a:r>
              <a:rPr lang="en-US" sz="10600" b="1" dirty="0">
                <a:solidFill>
                  <a:srgbClr val="59B8AD"/>
                </a:solidFill>
                <a:latin typeface="Norwester"/>
                <a:ea typeface="Norwester"/>
                <a:cs typeface="Norwester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2759" y="7948695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1227" y="3899356"/>
            <a:ext cx="10226072" cy="332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000" b="1" dirty="0">
                <a:latin typeface="Times New Roman"/>
                <a:ea typeface="+mn-lt"/>
                <a:cs typeface="+mn-lt"/>
              </a:rPr>
              <a:t>Questions and answers</a:t>
            </a:r>
            <a:endParaRPr lang="en-US" sz="5000" b="1" dirty="0">
              <a:latin typeface="Times New Roman"/>
              <a:ea typeface="+mn-lt"/>
              <a:cs typeface="Cloud Loop"/>
            </a:endParaRPr>
          </a:p>
          <a:p>
            <a:pPr algn="ctr">
              <a:lnSpc>
                <a:spcPct val="150000"/>
              </a:lnSpc>
            </a:pPr>
            <a:r>
              <a:rPr lang="en-US" sz="5000" b="1" dirty="0">
                <a:latin typeface="Times New Roman"/>
                <a:ea typeface="+mn-lt"/>
                <a:cs typeface="+mn-lt"/>
              </a:rPr>
              <a:t>Thanks to Infosys Springboard</a:t>
            </a:r>
            <a:endParaRPr lang="en-US" sz="5000" b="1" dirty="0">
              <a:latin typeface="Times New Roman"/>
              <a:cs typeface="Times New Roman"/>
            </a:endParaRPr>
          </a:p>
          <a:p>
            <a:pPr marL="340995" lvl="1" algn="ctr">
              <a:lnSpc>
                <a:spcPct val="150000"/>
              </a:lnSpc>
            </a:pPr>
            <a:endParaRPr lang="en-US" sz="5000" b="1" dirty="0">
              <a:latin typeface="Times New Roman"/>
              <a:ea typeface="Cloud Loop"/>
              <a:cs typeface="Cloud Loop"/>
            </a:endParaRPr>
          </a:p>
        </p:txBody>
      </p:sp>
      <p:sp>
        <p:nvSpPr>
          <p:cNvPr id="4" name="Freeform 4"/>
          <p:cNvSpPr/>
          <p:nvPr/>
        </p:nvSpPr>
        <p:spPr>
          <a:xfrm rot="10219872">
            <a:off x="-3252878" y="-4801060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92616" y="4115924"/>
            <a:ext cx="4866684" cy="4114800"/>
          </a:xfrm>
          <a:custGeom>
            <a:avLst/>
            <a:gdLst/>
            <a:ahLst/>
            <a:cxnLst/>
            <a:rect l="l" t="t" r="r" b="b"/>
            <a:pathLst>
              <a:path w="4866684" h="4114800">
                <a:moveTo>
                  <a:pt x="0" y="0"/>
                </a:moveTo>
                <a:lnTo>
                  <a:pt x="4866684" y="0"/>
                </a:lnTo>
                <a:lnTo>
                  <a:pt x="48666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157037" y="2570884"/>
            <a:ext cx="1651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12050" dirty="0">
                <a:solidFill>
                  <a:srgbClr val="4D6D9F"/>
                </a:solidFill>
                <a:latin typeface="Norwester"/>
                <a:ea typeface="Norwester"/>
                <a:cs typeface="Norwester"/>
                <a:sym typeface="Norwester"/>
              </a:rPr>
              <a:t>THANKYOU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7723" y="7680903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569">
            <a:off x="9296732" y="-4345559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0331" y="2219132"/>
            <a:ext cx="14706169" cy="506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just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Rising air pollution causing serious health crises</a:t>
            </a:r>
            <a:endParaRPr lang="en-US" sz="4500" dirty="0">
              <a:latin typeface="Times New Roman"/>
              <a:ea typeface="+mn-lt"/>
              <a:cs typeface="Times New Roman"/>
            </a:endParaRPr>
          </a:p>
          <a:p>
            <a:pPr marL="685800" indent="-685800" algn="just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Existing platforms lack multi-model AI forecasting. </a:t>
            </a:r>
            <a:endParaRPr lang="en-US" sz="4500" dirty="0">
              <a:latin typeface="Times New Roman"/>
              <a:ea typeface="+mn-lt"/>
              <a:cs typeface="Times New Roman"/>
            </a:endParaRPr>
          </a:p>
          <a:p>
            <a:pPr marL="685800" indent="-685800" algn="just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Limited public access to advanced prediction tools</a:t>
            </a:r>
            <a:endParaRPr lang="en-US" sz="4500">
              <a:latin typeface="Times New Roman"/>
              <a:ea typeface="+mn-lt"/>
              <a:cs typeface="Times New Roman"/>
            </a:endParaRPr>
          </a:p>
          <a:p>
            <a:pPr marL="685800" indent="-685800" algn="just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Insufficient real-time pollution monitoring systems</a:t>
            </a:r>
            <a:endParaRPr lang="en-US" sz="4500" dirty="0">
              <a:latin typeface="Times New Roman"/>
              <a:ea typeface="+mn-lt"/>
              <a:cs typeface="Times New Roman"/>
            </a:endParaRPr>
          </a:p>
          <a:p>
            <a:pPr marL="685800" indent="-685800" algn="just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High cost of professional environmental analytics</a:t>
            </a:r>
            <a:endParaRPr lang="en-US" sz="4500">
              <a:latin typeface="Times New Roman"/>
              <a:cs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742076" y="519078"/>
            <a:ext cx="17220204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65"/>
              </a:lnSpc>
            </a:pPr>
            <a:r>
              <a:rPr lang="en-US" sz="9600" b="1" dirty="0">
                <a:solidFill>
                  <a:srgbClr val="4D6D9F"/>
                </a:solidFill>
                <a:latin typeface="Norwester"/>
                <a:ea typeface="Norwester"/>
                <a:cs typeface="Norwester"/>
              </a:rPr>
              <a:t>PROBLEM 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14765784" y="6512175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72301" y="7780178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4" y="0"/>
                </a:lnTo>
                <a:lnTo>
                  <a:pt x="9157204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0316">
            <a:off x="2034694" y="-4753658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4" y="0"/>
                </a:lnTo>
                <a:lnTo>
                  <a:pt x="9157204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11647" y="2941026"/>
            <a:ext cx="14706169" cy="756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  <a:sym typeface="Cloud Loop"/>
              </a:rPr>
              <a:t>Develop AI/ML-powered air quality prediction platform</a:t>
            </a:r>
            <a:endParaRPr lang="en-US" sz="4500" dirty="0">
              <a:latin typeface="Times New Roman"/>
              <a:ea typeface="+mn-lt"/>
              <a:cs typeface="+mn-lt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  <a:sym typeface="Cloud Loop"/>
              </a:rPr>
              <a:t>Implement multiple machine learning models</a:t>
            </a:r>
            <a:endParaRPr lang="en-US" sz="4500" dirty="0">
              <a:latin typeface="Times New Roman"/>
              <a:ea typeface="+mn-lt"/>
              <a:cs typeface="+mn-lt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  <a:sym typeface="Cloud Loop"/>
              </a:rPr>
              <a:t>Create user-friendly visualization dashboard</a:t>
            </a:r>
            <a:endParaRPr lang="en-US" sz="4500" dirty="0">
              <a:latin typeface="Times New Roman"/>
              <a:ea typeface="+mn-lt"/>
              <a:cs typeface="+mn-lt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  <a:sym typeface="Cloud Loop"/>
              </a:rPr>
              <a:t>Enable accurate 7-day air quality forecasting</a:t>
            </a:r>
            <a:endParaRPr lang="en-US" sz="4500" dirty="0">
              <a:latin typeface="Times New Roman"/>
              <a:ea typeface="+mn-lt"/>
              <a:cs typeface="+mn-lt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Utilize </a:t>
            </a:r>
            <a:r>
              <a:rPr lang="en-US" sz="4500" err="1">
                <a:latin typeface="Times New Roman"/>
                <a:ea typeface="+mn-lt"/>
                <a:cs typeface="+mn-lt"/>
              </a:rPr>
              <a:t>OpenAQ</a:t>
            </a:r>
            <a:r>
              <a:rPr lang="en-US" sz="4500" dirty="0">
                <a:latin typeface="Times New Roman"/>
                <a:ea typeface="+mn-lt"/>
                <a:cs typeface="+mn-lt"/>
              </a:rPr>
              <a:t> and Kaggle as primary data sources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endParaRPr lang="en-US" sz="4500" dirty="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br>
              <a:rPr lang="en-US" dirty="0"/>
            </a:br>
            <a:endParaRPr lang="en-US" sz="4500">
              <a:latin typeface="Times New Roman"/>
              <a:cs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062959" y="1421623"/>
            <a:ext cx="1471897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5"/>
              </a:lnSpc>
            </a:pPr>
            <a:r>
              <a:rPr lang="en-US" sz="10600" b="1" dirty="0">
                <a:solidFill>
                  <a:srgbClr val="59B8AD"/>
                </a:solidFill>
                <a:latin typeface="Norwester"/>
                <a:ea typeface="Norwester"/>
                <a:cs typeface="Norwester"/>
                <a:sym typeface="Norwester"/>
              </a:rPr>
              <a:t>PROJECT OBJECTIVE </a:t>
            </a:r>
            <a:endParaRPr lang="en-US" sz="10600" b="1" dirty="0">
              <a:solidFill>
                <a:srgbClr val="59B8AD"/>
              </a:solidFill>
              <a:latin typeface="Norwester"/>
              <a:ea typeface="Norwester"/>
              <a:cs typeface="Norwester"/>
            </a:endParaRPr>
          </a:p>
        </p:txBody>
      </p:sp>
      <p:sp>
        <p:nvSpPr>
          <p:cNvPr id="6" name="Freeform 6"/>
          <p:cNvSpPr/>
          <p:nvPr/>
        </p:nvSpPr>
        <p:spPr>
          <a:xfrm rot="-9696943" flipH="1">
            <a:off x="-4145373" y="7380770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9157203" y="0"/>
                </a:moveTo>
                <a:lnTo>
                  <a:pt x="0" y="0"/>
                </a:lnTo>
                <a:lnTo>
                  <a:pt x="0" y="6942825"/>
                </a:lnTo>
                <a:lnTo>
                  <a:pt x="9157203" y="6942825"/>
                </a:lnTo>
                <a:lnTo>
                  <a:pt x="91572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0855" y="7919979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57290" y="552442"/>
            <a:ext cx="2783101" cy="4114800"/>
          </a:xfrm>
          <a:custGeom>
            <a:avLst/>
            <a:gdLst/>
            <a:ahLst/>
            <a:cxnLst/>
            <a:rect l="l" t="t" r="r" b="b"/>
            <a:pathLst>
              <a:path w="2783101" h="4114800">
                <a:moveTo>
                  <a:pt x="0" y="0"/>
                </a:moveTo>
                <a:lnTo>
                  <a:pt x="2783101" y="0"/>
                </a:lnTo>
                <a:lnTo>
                  <a:pt x="27831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16" y="546434"/>
            <a:ext cx="13835419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dirty="0">
                <a:solidFill>
                  <a:srgbClr val="4D6D9F"/>
                </a:solidFill>
                <a:latin typeface="Norwester"/>
                <a:ea typeface="Norwester"/>
                <a:cs typeface="Norwester"/>
              </a:rPr>
              <a:t>SOLUTION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040" y="2084463"/>
            <a:ext cx="13881516" cy="6108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Real-time AQI monitoring with color-coded gauges</a:t>
            </a:r>
            <a:endParaRPr lang="en-US" sz="4500" dirty="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Multi-pollutant tracking and trend analysis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Smart model selection from 5 AI algorithms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Interactive 7-day forecasting display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Automated data quality assessment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4500" b="1" u="none" strike="noStrike" dirty="0">
              <a:latin typeface="Times New Roman"/>
              <a:ea typeface="Cloud Loop"/>
              <a:cs typeface="Cloud Loop Bold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D67674F-3B59-D2AF-382F-B82CAEBE81DE}"/>
              </a:ext>
            </a:extLst>
          </p:cNvPr>
          <p:cNvSpPr/>
          <p:nvPr/>
        </p:nvSpPr>
        <p:spPr>
          <a:xfrm>
            <a:off x="9134958" y="6186252"/>
            <a:ext cx="8686856" cy="3016708"/>
          </a:xfrm>
          <a:custGeom>
            <a:avLst/>
            <a:gdLst/>
            <a:ahLst/>
            <a:cxnLst/>
            <a:rect l="l" t="t" r="r" b="b"/>
            <a:pathLst>
              <a:path w="8686856" h="3016708">
                <a:moveTo>
                  <a:pt x="0" y="0"/>
                </a:moveTo>
                <a:lnTo>
                  <a:pt x="8686856" y="0"/>
                </a:lnTo>
                <a:lnTo>
                  <a:pt x="8686856" y="3016708"/>
                </a:lnTo>
                <a:lnTo>
                  <a:pt x="0" y="3016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2258" y="7638258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16854"/>
            <a:ext cx="12899152" cy="506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 err="1">
                <a:latin typeface="Times New Roman"/>
                <a:ea typeface="+mn-lt"/>
                <a:cs typeface="+mn-lt"/>
              </a:rPr>
              <a:t>Streamlit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for web application framework</a:t>
            </a:r>
            <a:endParaRPr lang="en-US" sz="4500">
              <a:latin typeface="Times New Roman"/>
              <a:ea typeface="+mn-lt"/>
              <a:cs typeface="Cloud Loop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 err="1">
                <a:latin typeface="Times New Roman"/>
                <a:ea typeface="+mn-lt"/>
                <a:cs typeface="+mn-lt"/>
              </a:rPr>
              <a:t>Plotly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for interactive data visualization</a:t>
            </a:r>
            <a:endParaRPr lang="en-US" sz="4500" dirty="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Scikit-learn</a:t>
            </a:r>
            <a:r>
              <a:rPr lang="en-US" sz="45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TensorFlow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for ML models</a:t>
            </a:r>
            <a:endParaRPr lang="en-US" sz="4500" dirty="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Pandas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and 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NumPy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for data processing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 err="1">
                <a:latin typeface="Times New Roman"/>
                <a:ea typeface="+mn-lt"/>
                <a:cs typeface="+mn-lt"/>
              </a:rPr>
              <a:t>Statsmodels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and Prophet for time series</a:t>
            </a:r>
            <a:endParaRPr lang="en-US" sz="4500" dirty="0">
              <a:latin typeface="Times New Roman"/>
              <a:cs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16" y="646697"/>
            <a:ext cx="14362291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dirty="0">
                <a:solidFill>
                  <a:srgbClr val="4D6D9F"/>
                </a:solidFill>
                <a:latin typeface="Norwester"/>
                <a:ea typeface="Norwester"/>
                <a:cs typeface="Norwester"/>
                <a:sym typeface="Norwester"/>
              </a:rPr>
              <a:t>TECHNOLOGY USED </a:t>
            </a:r>
            <a:endParaRPr lang="en-US" sz="9600" b="1" dirty="0">
              <a:solidFill>
                <a:srgbClr val="4D6D9F"/>
              </a:solidFill>
              <a:latin typeface="Norwester"/>
              <a:ea typeface="Norwester"/>
              <a:cs typeface="Norwester"/>
            </a:endParaRPr>
          </a:p>
        </p:txBody>
      </p:sp>
      <p:sp>
        <p:nvSpPr>
          <p:cNvPr id="6" name="Freeform 6"/>
          <p:cNvSpPr/>
          <p:nvPr/>
        </p:nvSpPr>
        <p:spPr>
          <a:xfrm rot="10219872">
            <a:off x="-531197" y="7374822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7896" y="7658675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8753" y="1953589"/>
            <a:ext cx="12924948" cy="7146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err="1">
                <a:latin typeface="Times New Roman"/>
                <a:ea typeface="+mn-lt"/>
                <a:cs typeface="+mn-lt"/>
              </a:rPr>
              <a:t>OpenAQ</a:t>
            </a:r>
            <a:r>
              <a:rPr lang="en-US" sz="4500" b="1" dirty="0">
                <a:latin typeface="Times New Roman"/>
                <a:ea typeface="+mn-lt"/>
                <a:cs typeface="+mn-lt"/>
              </a:rPr>
              <a:t> API</a:t>
            </a:r>
            <a:r>
              <a:rPr lang="en-US" sz="4500" dirty="0">
                <a:latin typeface="Times New Roman"/>
                <a:ea typeface="+mn-lt"/>
                <a:cs typeface="+mn-lt"/>
              </a:rPr>
              <a:t>: Real-time global air quality data</a:t>
            </a:r>
            <a:endParaRPr lang="en-US" sz="4500" b="1">
              <a:latin typeface="Times New Roman"/>
              <a:ea typeface="+mn-lt"/>
              <a:cs typeface="Cloud Loop Bold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Kaggle Datasets</a:t>
            </a:r>
            <a:r>
              <a:rPr lang="en-US" sz="4500" dirty="0">
                <a:latin typeface="Times New Roman"/>
                <a:ea typeface="+mn-lt"/>
                <a:cs typeface="+mn-lt"/>
              </a:rPr>
              <a:t>: Historical pollution records</a:t>
            </a:r>
            <a:endParaRPr lang="en-US" sz="4500" dirty="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Multiple Countries</a:t>
            </a:r>
            <a:r>
              <a:rPr lang="en-US" sz="4500" dirty="0">
                <a:latin typeface="Times New Roman"/>
                <a:ea typeface="+mn-lt"/>
                <a:cs typeface="+mn-lt"/>
              </a:rPr>
              <a:t>: US, India, China, Europe coverage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Real time data validation and cleaning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+mn-lt"/>
              </a:rPr>
              <a:t>Missing data imputation techniques</a:t>
            </a: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15+ Pollutants</a:t>
            </a:r>
            <a:r>
              <a:rPr lang="en-US" sz="4500" dirty="0">
                <a:latin typeface="Times New Roman"/>
                <a:ea typeface="+mn-lt"/>
                <a:cs typeface="+mn-lt"/>
              </a:rPr>
              <a:t>: PM2.5, PM10, O3, NO2, SO2, CO</a:t>
            </a:r>
            <a:endParaRPr lang="en-US" sz="4500" dirty="0">
              <a:latin typeface="Times New Roman"/>
              <a:cs typeface="Times New Roman"/>
            </a:endParaRPr>
          </a:p>
        </p:txBody>
      </p:sp>
      <p:sp>
        <p:nvSpPr>
          <p:cNvPr id="4" name="Freeform 4"/>
          <p:cNvSpPr/>
          <p:nvPr/>
        </p:nvSpPr>
        <p:spPr>
          <a:xfrm rot="-9045228" flipH="1">
            <a:off x="-2387723" y="7875408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9157204" y="0"/>
                </a:moveTo>
                <a:lnTo>
                  <a:pt x="0" y="0"/>
                </a:lnTo>
                <a:lnTo>
                  <a:pt x="0" y="6942825"/>
                </a:lnTo>
                <a:lnTo>
                  <a:pt x="9157204" y="6942825"/>
                </a:lnTo>
                <a:lnTo>
                  <a:pt x="9157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92855" y="3425762"/>
            <a:ext cx="7516157" cy="5832538"/>
          </a:xfrm>
          <a:custGeom>
            <a:avLst/>
            <a:gdLst/>
            <a:ahLst/>
            <a:cxnLst/>
            <a:rect l="l" t="t" r="r" b="b"/>
            <a:pathLst>
              <a:path w="7516157" h="5832538">
                <a:moveTo>
                  <a:pt x="0" y="0"/>
                </a:moveTo>
                <a:lnTo>
                  <a:pt x="7516157" y="0"/>
                </a:lnTo>
                <a:lnTo>
                  <a:pt x="7516157" y="5832538"/>
                </a:lnTo>
                <a:lnTo>
                  <a:pt x="0" y="583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9331" y="786241"/>
            <a:ext cx="1870944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45"/>
              </a:lnSpc>
            </a:pPr>
            <a:r>
              <a:rPr lang="en-US" sz="9600" b="1" dirty="0">
                <a:solidFill>
                  <a:srgbClr val="59B8AD"/>
                </a:solidFill>
                <a:latin typeface="Norwester"/>
                <a:ea typeface="Norwester"/>
                <a:cs typeface="Norwester"/>
              </a:rPr>
              <a:t>DATA SOURCES &amp; 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61459" y="7717289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576749"/>
            <a:ext cx="11265850" cy="610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ARIMA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for statistical time series forecasting</a:t>
            </a:r>
            <a:endParaRPr lang="en-US" sz="4500" b="1">
              <a:latin typeface="Times New Roman"/>
              <a:ea typeface="+mn-lt"/>
              <a:cs typeface="Cloud Loop Bold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Prophet</a:t>
            </a:r>
            <a:r>
              <a:rPr lang="en-US" sz="4500" dirty="0">
                <a:latin typeface="Times New Roman"/>
                <a:ea typeface="+mn-lt"/>
                <a:cs typeface="+mn-lt"/>
              </a:rPr>
              <a:t> for seasonal pattern recognition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LSTM </a:t>
            </a:r>
            <a:r>
              <a:rPr lang="en-US" sz="4500" dirty="0">
                <a:latin typeface="Times New Roman"/>
                <a:ea typeface="+mn-lt"/>
                <a:cs typeface="+mn-lt"/>
              </a:rPr>
              <a:t>neural networks for deep learning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Random Forest</a:t>
            </a:r>
            <a:r>
              <a:rPr lang="en-US" sz="4500" dirty="0">
                <a:latin typeface="Times New Roman"/>
                <a:ea typeface="+mn-lt"/>
                <a:cs typeface="+mn-lt"/>
              </a:rPr>
              <a:t> for ensemble predictions</a:t>
            </a:r>
            <a:endParaRPr lang="en-US" sz="4500">
              <a:latin typeface="Times New Roman"/>
              <a:cs typeface="Times New Roman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b="1" dirty="0">
                <a:latin typeface="Times New Roman"/>
                <a:ea typeface="+mn-lt"/>
                <a:cs typeface="+mn-lt"/>
              </a:rPr>
              <a:t>Linear Regression</a:t>
            </a:r>
            <a:r>
              <a:rPr lang="en-US" sz="4500" dirty="0">
                <a:latin typeface="Times New Roman"/>
                <a:ea typeface="+mn-lt"/>
                <a:cs typeface="+mn-lt"/>
              </a:rPr>
              <a:t> for baseline modeling</a:t>
            </a:r>
            <a:endParaRPr lang="en-US" sz="4500">
              <a:latin typeface="Times New Roman"/>
              <a:cs typeface="Times New Roman"/>
            </a:endParaRPr>
          </a:p>
          <a:p>
            <a:pPr marL="1026795" lvl="1" indent="-685800" algn="l">
              <a:lnSpc>
                <a:spcPct val="150000"/>
              </a:lnSpc>
              <a:buFont typeface="Arial"/>
              <a:buChar char="•"/>
            </a:pPr>
            <a:endParaRPr lang="en-US" sz="4500" b="1" dirty="0">
              <a:latin typeface="Times New Roman"/>
              <a:ea typeface="Cloud Loop"/>
              <a:cs typeface="Cloud Loop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618247" y="1248276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12050" b="1" dirty="0">
                <a:solidFill>
                  <a:srgbClr val="59B8AD"/>
                </a:solidFill>
                <a:latin typeface="Norwester"/>
                <a:ea typeface="Norwester"/>
                <a:cs typeface="Norwester"/>
              </a:rPr>
              <a:t>AI/ML MODELS</a:t>
            </a:r>
          </a:p>
        </p:txBody>
      </p:sp>
      <p:sp>
        <p:nvSpPr>
          <p:cNvPr id="5" name="Freeform 5"/>
          <p:cNvSpPr/>
          <p:nvPr/>
        </p:nvSpPr>
        <p:spPr>
          <a:xfrm rot="10219872">
            <a:off x="517994" y="6997612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3EF31-576A-3829-4A5D-C22B2EA86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4FA7A6-3F49-8514-C191-B9874938197B}"/>
              </a:ext>
            </a:extLst>
          </p:cNvPr>
          <p:cNvSpPr/>
          <p:nvPr/>
        </p:nvSpPr>
        <p:spPr>
          <a:xfrm>
            <a:off x="8261459" y="7717289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122E8B1-8E91-9EB8-EEAA-CAF973A8E7DA}"/>
              </a:ext>
            </a:extLst>
          </p:cNvPr>
          <p:cNvSpPr txBox="1"/>
          <p:nvPr/>
        </p:nvSpPr>
        <p:spPr>
          <a:xfrm>
            <a:off x="1028700" y="2095486"/>
            <a:ext cx="11265850" cy="610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Times New Roman"/>
              </a:rPr>
              <a:t>RMSE for prediction accuracy</a:t>
            </a:r>
            <a:endParaRPr lang="en-US">
              <a:ea typeface="Calibri"/>
              <a:cs typeface="Calibri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>
                <a:latin typeface="Times New Roman"/>
                <a:ea typeface="+mn-lt"/>
                <a:cs typeface="Times New Roman"/>
              </a:rPr>
              <a:t>MAE for error measurement</a:t>
            </a:r>
            <a:endParaRPr lang="en-US" sz="4500">
              <a:latin typeface="Times New Roman"/>
              <a:ea typeface="+mn-lt"/>
              <a:cs typeface="Calibri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>
                <a:latin typeface="Times New Roman"/>
                <a:ea typeface="+mn-lt"/>
                <a:cs typeface="Times New Roman"/>
              </a:rPr>
              <a:t>R² score for model fit quality</a:t>
            </a:r>
            <a:endParaRPr lang="en-US" sz="4500">
              <a:latin typeface="Times New Roman"/>
              <a:ea typeface="+mn-lt"/>
              <a:cs typeface="Calibri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Times New Roman"/>
              </a:rPr>
              <a:t>Automated model comparison</a:t>
            </a:r>
            <a:endParaRPr lang="en-US" sz="4500">
              <a:latin typeface="Times New Roman"/>
              <a:ea typeface="+mn-lt"/>
              <a:cs typeface="Calibri"/>
            </a:endParaRPr>
          </a:p>
          <a:p>
            <a:pPr marL="685800" indent="-685800">
              <a:lnSpc>
                <a:spcPct val="150000"/>
              </a:lnSpc>
              <a:buFont typeface="Arial"/>
              <a:buChar char="•"/>
            </a:pPr>
            <a:r>
              <a:rPr lang="en-US" sz="4500" dirty="0">
                <a:latin typeface="Times New Roman"/>
                <a:ea typeface="+mn-lt"/>
                <a:cs typeface="Times New Roman"/>
              </a:rPr>
              <a:t>Real-time performance tracking</a:t>
            </a:r>
            <a:endParaRPr lang="en-US" sz="4500">
              <a:latin typeface="Times New Roman"/>
              <a:ea typeface="+mn-lt"/>
              <a:cs typeface="Calibri"/>
            </a:endParaRPr>
          </a:p>
          <a:p>
            <a:pPr marL="685800" indent="-685800" algn="l">
              <a:lnSpc>
                <a:spcPct val="150000"/>
              </a:lnSpc>
              <a:buFont typeface="Arial"/>
              <a:buChar char="•"/>
            </a:pPr>
            <a:endParaRPr lang="en-US" sz="4500" dirty="0">
              <a:latin typeface="Times New Roman"/>
              <a:ea typeface="Calibri"/>
              <a:cs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D156EA1-5674-8345-EB1F-B307F5330704}"/>
              </a:ext>
            </a:extLst>
          </p:cNvPr>
          <p:cNvSpPr txBox="1"/>
          <p:nvPr/>
        </p:nvSpPr>
        <p:spPr>
          <a:xfrm>
            <a:off x="-1056773" y="746960"/>
            <a:ext cx="15963745" cy="134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dirty="0">
                <a:solidFill>
                  <a:srgbClr val="59B8AD"/>
                </a:solidFill>
                <a:latin typeface="Norwester"/>
                <a:ea typeface="Norwester"/>
                <a:cs typeface="Norwester"/>
              </a:rPr>
              <a:t>PERFORMANCE METRICS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780EBFD-40B4-7DEF-808A-D1BD91D709F4}"/>
              </a:ext>
            </a:extLst>
          </p:cNvPr>
          <p:cNvSpPr/>
          <p:nvPr/>
        </p:nvSpPr>
        <p:spPr>
          <a:xfrm rot="10219872">
            <a:off x="517994" y="6997612"/>
            <a:ext cx="9157203" cy="6942825"/>
          </a:xfrm>
          <a:custGeom>
            <a:avLst/>
            <a:gdLst/>
            <a:ahLst/>
            <a:cxnLst/>
            <a:rect l="l" t="t" r="r" b="b"/>
            <a:pathLst>
              <a:path w="9157203" h="6942825">
                <a:moveTo>
                  <a:pt x="0" y="0"/>
                </a:moveTo>
                <a:lnTo>
                  <a:pt x="9157203" y="0"/>
                </a:lnTo>
                <a:lnTo>
                  <a:pt x="9157203" y="6942825"/>
                </a:lnTo>
                <a:lnTo>
                  <a:pt x="0" y="694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0967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EFEA0-0896-BFAE-3FE8-B4E8F71BA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6126E38-60F5-5636-6A16-29116C3A368A}"/>
              </a:ext>
            </a:extLst>
          </p:cNvPr>
          <p:cNvSpPr txBox="1"/>
          <p:nvPr/>
        </p:nvSpPr>
        <p:spPr>
          <a:xfrm>
            <a:off x="948490" y="466223"/>
            <a:ext cx="15442377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600" b="1" u="sng" dirty="0">
                <a:solidFill>
                  <a:srgbClr val="59B8AD"/>
                </a:solidFill>
                <a:latin typeface="Norwester"/>
              </a:rPr>
              <a:t>MILESTONE 1</a:t>
            </a:r>
          </a:p>
        </p:txBody>
      </p:sp>
      <p:pic>
        <p:nvPicPr>
          <p:cNvPr id="2" name="Picture 1" descr="A screenshot of a data explorer&#10;&#10;AI-generated content may be incorrect.">
            <a:extLst>
              <a:ext uri="{FF2B5EF4-FFF2-40B4-BE49-F238E27FC236}">
                <a16:creationId xmlns:a16="http://schemas.microsoft.com/office/drawing/2014/main" id="{88FC4817-4716-328E-7BF6-6B0AFA43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350195"/>
            <a:ext cx="18284607" cy="71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279</cp:revision>
  <dcterms:created xsi:type="dcterms:W3CDTF">2006-08-16T00:00:00Z</dcterms:created>
  <dcterms:modified xsi:type="dcterms:W3CDTF">2025-10-14T12:21:15Z</dcterms:modified>
  <dc:identifier>DAG1TfHI0mE</dc:identifier>
</cp:coreProperties>
</file>